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9" r:id="rId2"/>
    <p:sldId id="258" r:id="rId3"/>
    <p:sldId id="259" r:id="rId4"/>
    <p:sldId id="288" r:id="rId5"/>
    <p:sldId id="289" r:id="rId6"/>
    <p:sldId id="290" r:id="rId7"/>
    <p:sldId id="291" r:id="rId8"/>
    <p:sldId id="264" r:id="rId9"/>
    <p:sldId id="295" r:id="rId10"/>
    <p:sldId id="294" r:id="rId11"/>
    <p:sldId id="293" r:id="rId12"/>
    <p:sldId id="292" r:id="rId13"/>
    <p:sldId id="269" r:id="rId14"/>
    <p:sldId id="296" r:id="rId15"/>
    <p:sldId id="297" r:id="rId16"/>
    <p:sldId id="299" r:id="rId17"/>
    <p:sldId id="298" r:id="rId18"/>
    <p:sldId id="274" r:id="rId19"/>
    <p:sldId id="300" r:id="rId20"/>
    <p:sldId id="301" r:id="rId21"/>
    <p:sldId id="303" r:id="rId22"/>
    <p:sldId id="302" r:id="rId23"/>
    <p:sldId id="279" r:id="rId24"/>
    <p:sldId id="307" r:id="rId25"/>
    <p:sldId id="306" r:id="rId26"/>
    <p:sldId id="305" r:id="rId27"/>
    <p:sldId id="304" r:id="rId28"/>
    <p:sldId id="30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00"/>
    <a:srgbClr val="924900"/>
    <a:srgbClr val="2A65AC"/>
    <a:srgbClr val="FA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7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097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32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ru.wikipedia.org/wiki/%D0%93%D0%BE%D1%81%D1%83%D0%B4%D0%B0%D1%80%D1%81%D1%82%D0%B2%D0%B5%D0%BD%D0%BD%D0%B0%D1%8F_%D0%BF%D1%80%D0%B5%D0%BC%D0%B8%D1%8F_%D0%A1%D0%A1%D0%A1%D0%A0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7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3"/>
          <a:srcRect l="12761" t="39931" r="8333" b="47916"/>
          <a:stretch/>
        </p:blipFill>
        <p:spPr bwMode="auto">
          <a:xfrm>
            <a:off x="1763688" y="5247903"/>
            <a:ext cx="5184576" cy="1098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Рисунок16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9705" y="1772814"/>
            <a:ext cx="7560841" cy="1449717"/>
          </a:xfrm>
          <a:prstGeom prst="rect">
            <a:avLst/>
          </a:prstGeom>
        </p:spPr>
      </p:pic>
      <p:pic>
        <p:nvPicPr>
          <p:cNvPr id="10" name="Рисунок 9" descr="Рисунок17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27584" y="332658"/>
            <a:ext cx="7416824" cy="650226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6862793" y="6315896"/>
            <a:ext cx="1944724" cy="299188"/>
          </a:xfrm>
          <a:prstGeom prst="rect">
            <a:avLst/>
          </a:prstGeom>
        </p:spPr>
      </p:pic>
      <p:pic>
        <p:nvPicPr>
          <p:cNvPr id="6" name="Рисунок 5" descr="http://funkyimg.com/i/T5gb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9" r="12693"/>
          <a:stretch/>
        </p:blipFill>
        <p:spPr bwMode="auto">
          <a:xfrm>
            <a:off x="2745384" y="2780928"/>
            <a:ext cx="3352800" cy="2466975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16239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4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Стихотворения и песни</a:t>
            </a:r>
            <a:endParaRPr lang="ru-RU" sz="3600" b="1" spc="50" dirty="0">
              <a:ln w="11430"/>
              <a:solidFill>
                <a:srgbClr val="0042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/>
              <a:t>	</a:t>
            </a:r>
            <a:r>
              <a:rPr lang="ru-RU" sz="4800" b="1" dirty="0" smtClean="0">
                <a:solidFill>
                  <a:srgbClr val="004200"/>
                </a:solidFill>
              </a:rPr>
              <a:t>В </a:t>
            </a:r>
            <a:r>
              <a:rPr lang="ru-RU" sz="4800" b="1" dirty="0">
                <a:solidFill>
                  <a:srgbClr val="004200"/>
                </a:solidFill>
              </a:rPr>
              <a:t>каком </a:t>
            </a:r>
            <a:r>
              <a:rPr lang="ru-RU" sz="4800" b="1" dirty="0" smtClean="0">
                <a:solidFill>
                  <a:srgbClr val="004200"/>
                </a:solidFill>
              </a:rPr>
              <a:t>году и для какого фильме </a:t>
            </a:r>
            <a:r>
              <a:rPr lang="ru-RU" sz="4800" b="1" dirty="0">
                <a:solidFill>
                  <a:srgbClr val="004200"/>
                </a:solidFill>
              </a:rPr>
              <a:t>была </a:t>
            </a:r>
            <a:r>
              <a:rPr lang="ru-RU" sz="4800" b="1" dirty="0" smtClean="0">
                <a:solidFill>
                  <a:srgbClr val="004200"/>
                </a:solidFill>
              </a:rPr>
              <a:t>написана </a:t>
            </a:r>
            <a:r>
              <a:rPr lang="ru-RU" sz="4800" b="1" dirty="0">
                <a:solidFill>
                  <a:srgbClr val="004200"/>
                </a:solidFill>
              </a:rPr>
              <a:t>песня </a:t>
            </a:r>
            <a:endParaRPr lang="ru-RU" sz="4800" b="1" dirty="0" smtClean="0">
              <a:solidFill>
                <a:srgbClr val="004200"/>
              </a:solidFill>
            </a:endParaRPr>
          </a:p>
          <a:p>
            <a:pPr algn="ctr" fontAlgn="base"/>
            <a:r>
              <a:rPr lang="ru-RU" sz="4800" b="1" dirty="0" smtClean="0">
                <a:solidFill>
                  <a:srgbClr val="004200"/>
                </a:solidFill>
              </a:rPr>
              <a:t>В</a:t>
            </a:r>
            <a:r>
              <a:rPr lang="ru-RU" sz="4800" b="1" dirty="0">
                <a:solidFill>
                  <a:srgbClr val="004200"/>
                </a:solidFill>
              </a:rPr>
              <a:t>. Высоцкого «Он не вернулся из боя</a:t>
            </a:r>
            <a:r>
              <a:rPr lang="ru-RU" sz="4800" b="1" dirty="0" smtClean="0">
                <a:solidFill>
                  <a:srgbClr val="004200"/>
                </a:solidFill>
              </a:rPr>
              <a:t>»</a:t>
            </a:r>
            <a:endParaRPr lang="ru-RU" sz="4800" b="1" dirty="0">
              <a:solidFill>
                <a:srgbClr val="0042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4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Стихотворения и песни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9512" y="1628800"/>
            <a:ext cx="84969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/>
              <a:t>	</a:t>
            </a:r>
            <a:r>
              <a:rPr lang="ru-RU" sz="3600" b="1" dirty="0" smtClean="0">
                <a:solidFill>
                  <a:srgbClr val="C00000"/>
                </a:solidFill>
              </a:rPr>
              <a:t>Помните </a:t>
            </a:r>
            <a:r>
              <a:rPr lang="ru-RU" sz="3600" b="1" dirty="0">
                <a:solidFill>
                  <a:srgbClr val="C00000"/>
                </a:solidFill>
              </a:rPr>
              <a:t>знаменитый «Диалог у телевизора»? «Ой! Вань! Смотри, какие клоуны!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Рот - хоть завязочки пришей...»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ctr" fontAlgn="base"/>
            <a:r>
              <a:rPr lang="ru-RU" sz="3600" b="1" dirty="0" smtClean="0">
                <a:solidFill>
                  <a:srgbClr val="C00000"/>
                </a:solidFill>
              </a:rPr>
              <a:t>Сколько</a:t>
            </a:r>
            <a:r>
              <a:rPr lang="ru-RU" sz="3600" b="1" dirty="0">
                <a:solidFill>
                  <a:srgbClr val="C00000"/>
                </a:solidFill>
              </a:rPr>
              <a:t>, по мнению Вани, нужно было ткани на майку для Зины</a:t>
            </a:r>
            <a:r>
              <a:rPr lang="ru-RU" sz="3600" b="1" dirty="0"/>
              <a:t>?</a:t>
            </a: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804248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4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Стихотворения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988840"/>
            <a:ext cx="784887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	</a:t>
            </a:r>
            <a:r>
              <a:rPr lang="ru-RU" sz="3600" b="1" dirty="0" smtClean="0">
                <a:solidFill>
                  <a:srgbClr val="004200"/>
                </a:solidFill>
              </a:rPr>
              <a:t>«</a:t>
            </a:r>
            <a:r>
              <a:rPr lang="ru-RU" sz="3600" b="1" dirty="0">
                <a:solidFill>
                  <a:srgbClr val="004200"/>
                </a:solidFill>
              </a:rPr>
              <a:t>Песня - </a:t>
            </a:r>
            <a:r>
              <a:rPr lang="ru-RU" sz="3600" b="1" dirty="0" err="1">
                <a:solidFill>
                  <a:srgbClr val="004200"/>
                </a:solidFill>
              </a:rPr>
              <a:t>антисказка</a:t>
            </a:r>
            <a:r>
              <a:rPr lang="ru-RU" sz="3600" b="1" dirty="0">
                <a:solidFill>
                  <a:srgbClr val="004200"/>
                </a:solidFill>
              </a:rPr>
              <a:t>, написанная против всех сказок, которые я написал до сих пор» (В. Высоцкий) </a:t>
            </a:r>
            <a:endParaRPr lang="ru-RU" sz="3600" b="1" dirty="0" smtClean="0">
              <a:solidFill>
                <a:srgbClr val="004200"/>
              </a:solidFill>
            </a:endParaRPr>
          </a:p>
          <a:p>
            <a:r>
              <a:rPr lang="ru-RU" sz="3600" dirty="0" smtClean="0"/>
              <a:t> </a:t>
            </a:r>
            <a:r>
              <a:rPr lang="ru-RU" sz="4800" b="1" dirty="0">
                <a:solidFill>
                  <a:srgbClr val="C00000"/>
                </a:solidFill>
              </a:rPr>
              <a:t>О какой песне речь?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Роли в театре и кино</a:t>
            </a:r>
            <a:endParaRPr lang="ru-RU" sz="36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45856" y="1662286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/>
              <a:t> 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Высоцкий участвовал в озвучивании одного мультфильма. Какого?</a:t>
            </a:r>
            <a:r>
              <a:rPr lang="ru-RU" sz="2800" dirty="0"/>
              <a:t> 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Роли в театре и кино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54659" y="1556792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	Два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молодых режиссёра, Говорухин и Дуров, не найдя работы в Москве, решили попробовать счастья в Одессе. Там они сняли суровый романтический фильм о людях, чья профессия — рисковать. Высоцкий сыграл  роль  в этом фильме и исполнил одну из самых известных  своих песен.  Назовите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фильм и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прозвучавшую песню. </a:t>
            </a:r>
          </a:p>
        </p:txBody>
      </p:sp>
      <p:pic>
        <p:nvPicPr>
          <p:cNvPr id="1026" name="Picture 2" descr="http://funkyimg.com/u2/968/305/1_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12" y="4021175"/>
            <a:ext cx="4967248" cy="247309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Роли в театре и кино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	</a:t>
            </a:r>
            <a:r>
              <a:rPr lang="ru-RU" sz="3200" dirty="0" smtClean="0">
                <a:solidFill>
                  <a:srgbClr val="C00000"/>
                </a:solidFill>
              </a:rPr>
              <a:t>На </a:t>
            </a:r>
            <a:r>
              <a:rPr lang="ru-RU" sz="3200" dirty="0">
                <a:solidFill>
                  <a:srgbClr val="C00000"/>
                </a:solidFill>
              </a:rPr>
              <a:t>съёмках одного фильма произошёл такой случай. Высоцкий должен был спрыгнуть в зал с балкона, с высоты два с половиной метра, но, пробегая по перилам, сорвался в том месте, где высота была около семи метров. Падая, он успел крикнуть только одно слово, которое вполне могло оказаться его последней просьбой. Что он кричал и кому? Название фильма?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Роли в театре и кино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Первая песня В. Высоцкого, официально исполненная им в спектакле.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Назовите спектакль и песню. 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Роли в театре и кино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87933" y="1572423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/>
              <a:t>В каком году и за  </a:t>
            </a:r>
            <a:r>
              <a:rPr lang="ru-RU" sz="2800" dirty="0"/>
              <a:t>какую роль в кино Высоцкому была посмертно присуждена </a:t>
            </a:r>
            <a:r>
              <a:rPr lang="ru-RU" sz="2800" dirty="0">
                <a:hlinkClick r:id="rId5" tooltip="Государственная премия СССР"/>
              </a:rPr>
              <a:t>Государственная премия СССР</a:t>
            </a:r>
            <a:r>
              <a:rPr lang="ru-RU" sz="2800" dirty="0" smtClean="0"/>
              <a:t>? Кто получал премию?</a:t>
            </a:r>
            <a:endParaRPr lang="ru-RU" sz="2800" dirty="0"/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4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Друзья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звали близкого школьного друга </a:t>
            </a:r>
            <a:endParaRPr lang="ru-RU" sz="4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Высоцкого, оставившего немало воспоминаний о поэте-барде?</a:t>
            </a:r>
            <a:endParaRPr lang="ru-RU" sz="4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4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Друзья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dirty="0" smtClean="0"/>
              <a:t>Каков был ответ Высоцкого на вопрос анкеты, которую он заполнил 28 июля 1970 года: </a:t>
            </a:r>
          </a:p>
          <a:p>
            <a:pPr>
              <a:spcBef>
                <a:spcPct val="20000"/>
              </a:spcBef>
            </a:pPr>
            <a:r>
              <a:rPr lang="ru-RU" sz="4000" dirty="0" smtClean="0"/>
              <a:t>- </a:t>
            </a:r>
            <a:r>
              <a:rPr lang="ru-RU" sz="4000" b="1" dirty="0" smtClean="0">
                <a:solidFill>
                  <a:srgbClr val="C00000"/>
                </a:solidFill>
              </a:rPr>
              <a:t>Что </a:t>
            </a:r>
            <a:r>
              <a:rPr lang="ru-RU" sz="4000" b="1" dirty="0">
                <a:solidFill>
                  <a:srgbClr val="C00000"/>
                </a:solidFill>
              </a:rPr>
              <a:t>такое, по-твоему, </a:t>
            </a:r>
            <a:r>
              <a:rPr lang="ru-RU" sz="4000" b="1" dirty="0" smtClean="0">
                <a:solidFill>
                  <a:srgbClr val="C00000"/>
                </a:solidFill>
              </a:rPr>
              <a:t>дружба</a:t>
            </a:r>
            <a:r>
              <a:rPr lang="ru-RU" sz="4000" dirty="0" smtClean="0"/>
              <a:t>?</a:t>
            </a:r>
            <a:endParaRPr lang="ru-RU" sz="4000" dirty="0" smtClean="0">
              <a:latin typeface="Georgia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056276" y="3356992"/>
            <a:ext cx="1512168" cy="233731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2" y="1700734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 smtClean="0">
                <a:solidFill>
                  <a:srgbClr val="002060"/>
                </a:solidFill>
                <a:latin typeface="Georgia" pitchFamily="18" charset="0"/>
              </a:rPr>
              <a:t>Факты </a:t>
            </a:r>
          </a:p>
          <a:p>
            <a:pPr algn="ctr"/>
            <a:r>
              <a:rPr lang="ru-RU" sz="2000" b="1" cap="all" dirty="0" smtClean="0">
                <a:solidFill>
                  <a:srgbClr val="002060"/>
                </a:solidFill>
                <a:latin typeface="Georgia" pitchFamily="18" charset="0"/>
              </a:rPr>
              <a:t>биографии</a:t>
            </a:r>
            <a:endParaRPr lang="ru-RU" sz="2000" b="1" cap="all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8312" y="5157118"/>
            <a:ext cx="2879551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Любимые </a:t>
            </a:r>
          </a:p>
          <a:p>
            <a:pPr algn="ctr"/>
            <a:r>
              <a:rPr lang="ru-RU" sz="2000" b="1" cap="all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женщины</a:t>
            </a:r>
            <a:endParaRPr lang="ru-RU" sz="2000" b="1" cap="all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8312" y="4293022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solidFill>
                  <a:srgbClr val="004200"/>
                </a:solidFill>
                <a:latin typeface="Georgia" pitchFamily="18" charset="0"/>
              </a:rPr>
              <a:t>Друзья </a:t>
            </a:r>
            <a:endParaRPr lang="ru-RU" sz="2400" b="1" cap="all" dirty="0">
              <a:solidFill>
                <a:srgbClr val="004200"/>
              </a:solidFill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8312" y="2564830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 smtClean="0">
                <a:solidFill>
                  <a:srgbClr val="004200"/>
                </a:solidFill>
                <a:latin typeface="Georgia" pitchFamily="18" charset="0"/>
              </a:rPr>
              <a:t>Стихотворения</a:t>
            </a:r>
            <a:r>
              <a:rPr lang="ru-RU" sz="2000" b="1" cap="all" dirty="0" smtClean="0">
                <a:latin typeface="Georgia" pitchFamily="18" charset="0"/>
              </a:rPr>
              <a:t> </a:t>
            </a:r>
            <a:endParaRPr lang="ru-RU" sz="2000" b="1" cap="all" dirty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2" y="3428926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Роли в театре </a:t>
            </a:r>
          </a:p>
          <a:p>
            <a:pPr algn="ctr"/>
            <a:r>
              <a:rPr lang="ru-RU" sz="2000" b="1" cap="all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и кино</a:t>
            </a:r>
            <a:endParaRPr lang="ru-RU" sz="2000" b="1" cap="all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7" name="Рисунок 36" descr="Рисунок36.png"/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1475656" y="260648"/>
            <a:ext cx="6891166" cy="792088"/>
          </a:xfrm>
          <a:prstGeom prst="rect">
            <a:avLst/>
          </a:prstGeom>
        </p:spPr>
      </p:pic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screen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4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Друзья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01844" y="1785473"/>
            <a:ext cx="84969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	</a:t>
            </a:r>
            <a:r>
              <a:rPr lang="ru-RU" sz="2800" b="1" dirty="0" smtClean="0">
                <a:solidFill>
                  <a:srgbClr val="004200"/>
                </a:solidFill>
              </a:rPr>
              <a:t>Художник </a:t>
            </a:r>
            <a:r>
              <a:rPr lang="ru-RU" sz="2800" b="1" dirty="0">
                <a:solidFill>
                  <a:srgbClr val="004200"/>
                </a:solidFill>
              </a:rPr>
              <a:t>и поэт познакомились в 1974 году, после свадьбы Высоцкого и Марины Влади. </a:t>
            </a:r>
            <a:r>
              <a:rPr lang="ru-RU" sz="2800" b="1" dirty="0" smtClean="0">
                <a:solidFill>
                  <a:srgbClr val="004200"/>
                </a:solidFill>
              </a:rPr>
              <a:t> Этот художник вспоминал: «Наша </a:t>
            </a:r>
            <a:r>
              <a:rPr lang="ru-RU" sz="2800" b="1" dirty="0">
                <a:solidFill>
                  <a:srgbClr val="004200"/>
                </a:solidFill>
              </a:rPr>
              <a:t>дружба родилась действительно внезапно, но было ясно, что это – навсегда. Ангелы наши творящие и любящие Свет, Красоту и Справедливость, узнали друг друга, а духи бесшабашности, буйного отчаянного веселья и разгула, сидящие в каждом из нас, узнали друг друга </a:t>
            </a:r>
            <a:r>
              <a:rPr lang="ru-RU" sz="2800" b="1" dirty="0" smtClean="0">
                <a:solidFill>
                  <a:srgbClr val="004200"/>
                </a:solidFill>
              </a:rPr>
              <a:t>тоже».</a:t>
            </a:r>
            <a:r>
              <a:rPr lang="ru-RU" sz="2800" b="1" dirty="0">
                <a:solidFill>
                  <a:srgbClr val="004200"/>
                </a:solidFill>
              </a:rPr>
              <a:t/>
            </a:r>
            <a:br>
              <a:rPr lang="ru-RU" sz="2800" b="1" dirty="0">
                <a:solidFill>
                  <a:srgbClr val="0042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О ком речь?</a:t>
            </a:r>
            <a:endParaRPr lang="ru-RU" sz="36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4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Друзья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1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настоящих друзей В. Высоцкого был человек необычной биографии, с которым Высоцкого связывали узы дружбы в течение 7 лет с 1973 года вплоть до смерти поэта.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воевал, был арестован и осуждён как "враг народа" по 58 статье "за шпионаж", много лет провёл в тюрьмах и на Колыме, 8 раз пытался бежать.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ком речь? Какую песню посвятил ему Высоцкий?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4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Друзья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704429"/>
            <a:ext cx="849694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4200"/>
                </a:solidFill>
              </a:rPr>
              <a:t>"Мы жили в одной квартире в Большом Каретном,.. жили прямо-таки коммуной... </a:t>
            </a:r>
            <a:r>
              <a:rPr lang="ru-RU" sz="2800" b="1" dirty="0" smtClean="0">
                <a:solidFill>
                  <a:srgbClr val="004200"/>
                </a:solidFill>
              </a:rPr>
              <a:t>«</a:t>
            </a:r>
          </a:p>
          <a:p>
            <a:r>
              <a:rPr lang="ru-RU" sz="2800" b="1" dirty="0" smtClean="0">
                <a:solidFill>
                  <a:srgbClr val="004200"/>
                </a:solidFill>
              </a:rPr>
              <a:t>Про </a:t>
            </a:r>
            <a:r>
              <a:rPr lang="ru-RU" sz="2800" b="1" dirty="0">
                <a:solidFill>
                  <a:srgbClr val="004200"/>
                </a:solidFill>
              </a:rPr>
              <a:t>этих людей Высоцкий вспоминал: "Можно было сказать лишь фразу, и мы могли понять друг друга". </a:t>
            </a:r>
            <a:endParaRPr lang="ru-RU" sz="2800" b="1" dirty="0" smtClean="0">
              <a:solidFill>
                <a:srgbClr val="004200"/>
              </a:solidFill>
            </a:endParaRPr>
          </a:p>
          <a:p>
            <a:endParaRPr lang="ru-RU" sz="2800" b="1" dirty="0"/>
          </a:p>
          <a:p>
            <a:r>
              <a:rPr lang="ru-RU" sz="3600" b="1" dirty="0" smtClean="0">
                <a:solidFill>
                  <a:srgbClr val="C00000"/>
                </a:solidFill>
              </a:rPr>
              <a:t>	Чья это была квартира, и кто там жил или часто туда приходил?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Любимые женщины</a:t>
            </a:r>
            <a:endParaRPr lang="ru-RU" sz="3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76056" y="4094890"/>
            <a:ext cx="1512000" cy="2333508"/>
          </a:xfrm>
          <a:prstGeom prst="rect">
            <a:avLst/>
          </a:prstGeom>
        </p:spPr>
      </p:pic>
      <p:pic>
        <p:nvPicPr>
          <p:cNvPr id="8" name="Рисунок 7" descr="http://im8-tub-ru.yandex.net/i?id=419964039-55-72&amp;n=2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1432" y="1772816"/>
            <a:ext cx="2562225" cy="26574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1799696"/>
            <a:ext cx="4392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Любовь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к ней стала толчком для появления наиболее красивых лиричных стихов Высоцкого:  «Дом хрустальный на горе для нее», «Здесь лапы у елей дрожат на ветру...» и др. </a:t>
            </a:r>
          </a:p>
          <a:p>
            <a:pPr lvl="0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Кто эта женщина?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Любимые женщины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17429" y="1628800"/>
            <a:ext cx="50464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964518"/>
            <a:ext cx="51125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924900"/>
                </a:solidFill>
              </a:rPr>
              <a:t>	Она </a:t>
            </a:r>
            <a:r>
              <a:rPr lang="ru-RU" sz="2800" b="1" dirty="0">
                <a:solidFill>
                  <a:srgbClr val="924900"/>
                </a:solidFill>
              </a:rPr>
              <a:t>была второй женой поэта и родила ему двоих сыновей. Любовных посвящений второй жене бард не оставил. Но эта строчка, как утверждают родные, про нее: «У тебя глаза как нож...» </a:t>
            </a:r>
            <a:endParaRPr lang="ru-RU" sz="2800" b="1" dirty="0" smtClean="0">
              <a:solidFill>
                <a:srgbClr val="924900"/>
              </a:solidFill>
            </a:endParaRPr>
          </a:p>
          <a:p>
            <a:pPr lvl="0"/>
            <a:r>
              <a:rPr lang="ru-RU" sz="3600" b="1" dirty="0" smtClean="0">
                <a:solidFill>
                  <a:srgbClr val="004200"/>
                </a:solidFill>
              </a:rPr>
              <a:t>Как </a:t>
            </a:r>
            <a:r>
              <a:rPr lang="ru-RU" sz="3600" b="1" dirty="0">
                <a:solidFill>
                  <a:srgbClr val="004200"/>
                </a:solidFill>
              </a:rPr>
              <a:t>зовут эту женщину ?</a:t>
            </a:r>
            <a:endParaRPr lang="ru-RU" sz="3600" dirty="0">
              <a:solidFill>
                <a:srgbClr val="004200"/>
              </a:solidFill>
            </a:endParaRPr>
          </a:p>
        </p:txBody>
      </p:sp>
      <p:pic>
        <p:nvPicPr>
          <p:cNvPr id="10" name="Рисунок 9" descr="http://im7-tub-ru.yandex.net/i?id=402244160-31-72&amp;n=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2276475"/>
            <a:ext cx="2880320" cy="266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Любимые женщины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88770" y="2091129"/>
            <a:ext cx="593941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C00000"/>
                </a:solidFill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</a:rPr>
              <a:t>Отношения </a:t>
            </a:r>
            <a:r>
              <a:rPr lang="ru-RU" sz="2800" b="1" dirty="0">
                <a:solidFill>
                  <a:srgbClr val="C00000"/>
                </a:solidFill>
              </a:rPr>
              <a:t>с Владимиром у нее начались задолго до появления в его жизни Марины Влади и продолжались при ней. Высоцкий  понимал, что мучает её, но не мог  бросить, а она страдала. Божественно красивая, она  любила его одного всю </a:t>
            </a:r>
            <a:r>
              <a:rPr lang="ru-RU" sz="2800" b="1" dirty="0" smtClean="0">
                <a:solidFill>
                  <a:srgbClr val="C00000"/>
                </a:solidFill>
              </a:rPr>
              <a:t>жизнь</a:t>
            </a:r>
          </a:p>
          <a:p>
            <a:pPr lvl="0"/>
            <a:r>
              <a:rPr lang="ru-RU" sz="2800" b="1" dirty="0" smtClean="0">
                <a:solidFill>
                  <a:srgbClr val="C00000"/>
                </a:solidFill>
              </a:rPr>
              <a:t>Кто она?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http://www.kino-teatr.net/acter/album/13431/94997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4" r="32372"/>
          <a:stretch/>
        </p:blipFill>
        <p:spPr bwMode="auto">
          <a:xfrm>
            <a:off x="6228185" y="2091129"/>
            <a:ext cx="2329416" cy="28500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Любимые женщины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50405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	После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знакомства с этой актрисой, снимавшейся с Высоцким  в фильме «Вертикаль» появилась песня  … Высоцкий  ухаживал за ней, но известная актриса, побывавшая на заграничных фестивалях и избалованная мужским вниманием, отвергла поклонника.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	Назовите актрису и песню, посвящённую ей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Рисунок 7" descr="http://ruskino.ru/artist/826/photo/1320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3210" y="2060848"/>
            <a:ext cx="2643206" cy="3571900"/>
          </a:xfrm>
          <a:prstGeom prst="flowChartDisplay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Любимые женщины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44842" y="1701691"/>
            <a:ext cx="45720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ru-RU" sz="2800" b="1" dirty="0">
                <a:solidFill>
                  <a:srgbClr val="C00000"/>
                </a:solidFill>
              </a:rPr>
              <a:t>Её называют последней любовью Высоцкого. Когда они познакомились, ей было всего 18, а ему уже 40. Он был в браке с Влади, однако они  мечтали тайно обвенчаться, но так и не успели. Известный бард </a:t>
            </a:r>
            <a:r>
              <a:rPr lang="ru-RU" sz="2800" b="1" dirty="0" smtClean="0">
                <a:solidFill>
                  <a:srgbClr val="C00000"/>
                </a:solidFill>
              </a:rPr>
              <a:t>умер…</a:t>
            </a:r>
          </a:p>
          <a:p>
            <a:pPr lvl="1"/>
            <a:r>
              <a:rPr lang="ru-RU" sz="3600" b="1" dirty="0" smtClean="0">
                <a:solidFill>
                  <a:srgbClr val="C00000"/>
                </a:solidFill>
              </a:rPr>
              <a:t>Кто она?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62012" y="1700808"/>
            <a:ext cx="5328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	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Рисунок 7" descr="http://chert-poberi.ru/wp-content/uploads/proga/111/images1/201801/igor4-28011814041604_14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18" b="33572"/>
          <a:stretch/>
        </p:blipFill>
        <p:spPr bwMode="auto">
          <a:xfrm>
            <a:off x="899592" y="1962876"/>
            <a:ext cx="2901234" cy="40460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1916832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Подготовила  	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Сабаткоева Р.С., учитель русского языка                                             и литературы МКОУ СОШ     с. Н. Батако Правобережного р-на РСО-Алания.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7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dirty="0">
                <a:solidFill>
                  <a:srgbClr val="C00000"/>
                </a:solidFill>
              </a:rPr>
              <a:t>Знаете ли вы, какой судьбоносный подарок преподнесла В</a:t>
            </a:r>
            <a:r>
              <a:rPr lang="ru-RU" sz="4800" b="1" dirty="0" smtClean="0">
                <a:solidFill>
                  <a:srgbClr val="C00000"/>
                </a:solidFill>
              </a:rPr>
              <a:t>ысоцкому  </a:t>
            </a:r>
            <a:r>
              <a:rPr lang="ru-RU" sz="4800" b="1" dirty="0">
                <a:solidFill>
                  <a:srgbClr val="C00000"/>
                </a:solidFill>
              </a:rPr>
              <a:t>мать на 17-летие?</a:t>
            </a:r>
          </a:p>
          <a:p>
            <a:pPr>
              <a:spcBef>
                <a:spcPct val="20000"/>
              </a:spcBef>
            </a:pPr>
            <a:endParaRPr lang="ru-RU" sz="48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Факты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биографии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800" b="1" dirty="0">
                <a:solidFill>
                  <a:srgbClr val="C00000"/>
                </a:solidFill>
              </a:rPr>
              <a:t>В каком году Высоцкий дает первый официальный  сольный концерт? 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pPr>
              <a:spcBef>
                <a:spcPct val="20000"/>
              </a:spcBef>
            </a:pPr>
            <a:r>
              <a:rPr lang="ru-RU" sz="4800" b="1" dirty="0" smtClean="0">
                <a:solidFill>
                  <a:srgbClr val="C00000"/>
                </a:solidFill>
              </a:rPr>
              <a:t>Когда </a:t>
            </a:r>
            <a:r>
              <a:rPr lang="ru-RU" sz="4800" b="1" dirty="0">
                <a:solidFill>
                  <a:srgbClr val="C00000"/>
                </a:solidFill>
              </a:rPr>
              <a:t>состоялось п</a:t>
            </a:r>
            <a:r>
              <a:rPr lang="ru-RU" sz="4800" b="1" dirty="0" smtClean="0">
                <a:solidFill>
                  <a:srgbClr val="C00000"/>
                </a:solidFill>
              </a:rPr>
              <a:t>оследнее </a:t>
            </a:r>
            <a:r>
              <a:rPr lang="ru-RU" sz="4800" b="1" dirty="0">
                <a:solidFill>
                  <a:srgbClr val="C00000"/>
                </a:solidFill>
              </a:rPr>
              <a:t>выступление </a:t>
            </a:r>
            <a:r>
              <a:rPr lang="ru-RU" sz="4800" b="1" dirty="0" smtClean="0">
                <a:solidFill>
                  <a:srgbClr val="C00000"/>
                </a:solidFill>
              </a:rPr>
              <a:t>Высоцкого?</a:t>
            </a:r>
            <a:endParaRPr lang="ru-RU" sz="48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Факты  биографии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15695" y="1646165"/>
            <a:ext cx="84969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каком году и за что Высоцкому 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присуждена Государственная премия СССР (посмертно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Факты  биографии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37401" y="3789040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и при каких обстоятельствах Высоцкий решил поступать в театральный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45576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Факты  биографии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56176" y="3789040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Факты  биографии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2" y="1760563"/>
            <a:ext cx="85689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матушка Нина Максимовна 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назовите девичью фамилию)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работала тогда переводчицей 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назовите иностранный язык)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Кстати количество букв в алфавите этого языка 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назовите количество букв)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напрямую связано с одной из баллад этого знаменитого русского поэта серебряного века, которого я очень люблю 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(4, 5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назовите этого поэта и название этой баллады)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4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Стихотворения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0479" y="1831224"/>
            <a:ext cx="8018048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 строфу по последним словам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 ….    …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вдруг</a:t>
            </a:r>
          </a:p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 …     … 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</a:t>
            </a:r>
          </a:p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  …    … 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разберешь</a:t>
            </a:r>
          </a:p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  …     …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4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Стихотворения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было посвящено первое стихотворение ученика 8 класса Володи Высоцкого «Моя клятва»?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373</Words>
  <Application>Microsoft Office PowerPoint</Application>
  <PresentationFormat>Экран (4:3)</PresentationFormat>
  <Paragraphs>144</Paragraphs>
  <Slides>28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рая</cp:lastModifiedBy>
  <cp:revision>28</cp:revision>
  <dcterms:created xsi:type="dcterms:W3CDTF">2014-01-06T16:00:12Z</dcterms:created>
  <dcterms:modified xsi:type="dcterms:W3CDTF">2018-01-29T08:13:36Z</dcterms:modified>
</cp:coreProperties>
</file>